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73A33-18CF-45B8-9F37-D2B02CA99BA2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75D0E-1539-40D7-A65D-A92DA7963B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84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5A3CA1-EC1F-4F1A-847B-B108CAF51065}" type="slidenum">
              <a:rPr lang="nl-NL"/>
              <a:pPr/>
              <a:t>1</a:t>
            </a:fld>
            <a:endParaRPr lang="nl-NL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E1197D-B416-45DC-9DA4-3B36A121D488}" type="slidenum">
              <a:rPr lang="nl-NL"/>
              <a:pPr/>
              <a:t>3</a:t>
            </a:fld>
            <a:endParaRPr lang="nl-NL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E0FDAF-635E-472E-A2D1-08C254C4C7D6}" type="slidenum">
              <a:rPr lang="nl-NL"/>
              <a:pPr/>
              <a:t>4</a:t>
            </a:fld>
            <a:endParaRPr lang="nl-NL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EADCF0-4F69-4077-8767-5C8603B5BB60}" type="slidenum">
              <a:rPr lang="nl-NL"/>
              <a:pPr/>
              <a:t>5</a:t>
            </a:fld>
            <a:endParaRPr lang="nl-NL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2441EF-DC52-4F64-BF33-01DB26680D0D}" type="slidenum">
              <a:rPr lang="nl-NL"/>
              <a:pPr/>
              <a:t>6</a:t>
            </a:fld>
            <a:endParaRPr lang="nl-N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98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39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765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EFA6DD2C-0B54-4524-B812-B49AD0D54A8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73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52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84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18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23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07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12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08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23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D25EE-49F1-4E83-A92F-10559738B284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CE43-44CE-4B30-91A7-044A5E5D90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3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endParaRPr 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45769" y="1052736"/>
            <a:ext cx="8045280" cy="26738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5602" rIns="0" bIns="0" anchor="ctr"/>
          <a:lstStyle/>
          <a:p>
            <a:pPr marL="0" indent="0" algn="ct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3300" b="1" dirty="0">
                <a:latin typeface="Calibri" pitchFamily="34" charset="0"/>
              </a:rPr>
              <a:t>Hoofdstuk 4</a:t>
            </a:r>
          </a:p>
          <a:p>
            <a:pPr marL="0" indent="0" algn="ct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3300" b="1" dirty="0">
                <a:latin typeface="Calibri" pitchFamily="34" charset="0"/>
              </a:rPr>
              <a:t>Grammatica zinsdelen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547157" y="3741266"/>
            <a:ext cx="6205162" cy="807031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nl-NL" sz="29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Bijwoordelijke bepaling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5453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91680" y="764704"/>
            <a:ext cx="8228160" cy="1144921"/>
          </a:xfrm>
          <a:ln/>
        </p:spPr>
        <p:txBody>
          <a:bodyPr tIns="35203"/>
          <a:lstStyle/>
          <a:p>
            <a:r>
              <a:rPr lang="nl-NL" sz="2700" b="1" dirty="0">
                <a:latin typeface="Calibri" pitchFamily="34" charset="0"/>
              </a:rPr>
              <a:t>Stappenplan zinsdelen benoemen</a:t>
            </a:r>
            <a:endParaRPr lang="nl-NL" sz="2700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556792"/>
            <a:ext cx="8045280" cy="3977698"/>
          </a:xfrm>
          <a:ln/>
        </p:spPr>
        <p:txBody>
          <a:bodyPr>
            <a:noAutofit/>
          </a:bodyPr>
          <a:lstStyle/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b="1" dirty="0"/>
              <a:t/>
            </a:r>
            <a:br>
              <a:rPr lang="nl-NL" sz="2400" b="1" dirty="0"/>
            </a:br>
            <a:endParaRPr lang="nl-NL" sz="2400" b="1" dirty="0" smtClean="0"/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Weet je nog hoe het 'stappenplan zinsdelen benoemen' </a:t>
            </a:r>
            <a:r>
              <a:rPr lang="nl-NL" sz="2400" dirty="0" smtClean="0">
                <a:latin typeface="Calibri" pitchFamily="34" charset="0"/>
              </a:rPr>
              <a:t>eruit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 smtClean="0">
                <a:latin typeface="Calibri" pitchFamily="34" charset="0"/>
              </a:rPr>
              <a:t>ziet</a:t>
            </a:r>
            <a:r>
              <a:rPr lang="nl-NL" sz="2400" dirty="0">
                <a:latin typeface="Calibri" pitchFamily="34" charset="0"/>
              </a:rPr>
              <a:t>?</a:t>
            </a: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 </a:t>
            </a: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Zoek de </a:t>
            </a:r>
            <a:r>
              <a:rPr lang="nl-NL" sz="2400" b="1" dirty="0" smtClean="0">
                <a:latin typeface="Calibri" pitchFamily="34" charset="0"/>
              </a:rPr>
              <a:t>persoonsvorm.</a:t>
            </a:r>
            <a:endParaRPr lang="nl-NL" sz="2400" b="1" dirty="0">
              <a:latin typeface="Calibri" pitchFamily="34" charset="0"/>
            </a:endParaRP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Doe de </a:t>
            </a:r>
            <a:r>
              <a:rPr lang="nl-NL" sz="2400" b="1" dirty="0" smtClean="0">
                <a:latin typeface="Calibri" pitchFamily="34" charset="0"/>
              </a:rPr>
              <a:t>zinsdeelproef.</a:t>
            </a:r>
            <a:endParaRPr lang="nl-NL" sz="2400" b="1" dirty="0">
              <a:latin typeface="Calibri" pitchFamily="34" charset="0"/>
            </a:endParaRP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Zoek het </a:t>
            </a:r>
            <a:r>
              <a:rPr lang="nl-NL" sz="2400" b="1" dirty="0" smtClean="0">
                <a:latin typeface="Calibri" pitchFamily="34" charset="0"/>
              </a:rPr>
              <a:t>onderwerp.</a:t>
            </a:r>
            <a:endParaRPr lang="nl-NL" sz="2400" b="1" dirty="0">
              <a:latin typeface="Calibri" pitchFamily="34" charset="0"/>
            </a:endParaRP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Benoem het </a:t>
            </a:r>
            <a:r>
              <a:rPr lang="nl-NL" sz="2400" b="1" dirty="0" smtClean="0">
                <a:latin typeface="Calibri" pitchFamily="34" charset="0"/>
              </a:rPr>
              <a:t>gezegde.</a:t>
            </a:r>
            <a:endParaRPr lang="nl-NL" sz="2400" b="1" dirty="0">
              <a:latin typeface="Calibri" pitchFamily="34" charset="0"/>
            </a:endParaRP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Zoek het </a:t>
            </a:r>
            <a:r>
              <a:rPr lang="nl-NL" sz="2400" b="1" dirty="0">
                <a:latin typeface="Calibri" pitchFamily="34" charset="0"/>
              </a:rPr>
              <a:t>lijdend </a:t>
            </a:r>
            <a:r>
              <a:rPr lang="nl-NL" sz="2400" b="1" dirty="0" smtClean="0">
                <a:latin typeface="Calibri" pitchFamily="34" charset="0"/>
              </a:rPr>
              <a:t>voorwerp.</a:t>
            </a:r>
            <a:endParaRPr lang="nl-NL" sz="2400" b="1" dirty="0">
              <a:latin typeface="Calibri" pitchFamily="34" charset="0"/>
            </a:endParaRP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Is er ook een </a:t>
            </a:r>
            <a:r>
              <a:rPr lang="nl-NL" sz="2400" b="1" dirty="0">
                <a:latin typeface="Calibri" pitchFamily="34" charset="0"/>
              </a:rPr>
              <a:t>meewerkend voorwerp?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43814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91680" y="781619"/>
            <a:ext cx="8228160" cy="1144921"/>
          </a:xfrm>
          <a:ln/>
        </p:spPr>
        <p:txBody>
          <a:bodyPr tIns="35203"/>
          <a:lstStyle/>
          <a:p>
            <a:r>
              <a:rPr lang="nl-NL" sz="2700" b="1" dirty="0">
                <a:latin typeface="Calibri" pitchFamily="34" charset="0"/>
              </a:rPr>
              <a:t>Zinsdelen benoemen</a:t>
            </a:r>
            <a:endParaRPr lang="nl-NL" sz="2700" dirty="0">
              <a:latin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1087" y="1988840"/>
            <a:ext cx="8045280" cy="3977698"/>
          </a:xfrm>
          <a:ln/>
        </p:spPr>
        <p:txBody>
          <a:bodyPr>
            <a:noAutofit/>
          </a:bodyPr>
          <a:lstStyle/>
          <a:p>
            <a:pPr marL="0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b="1" dirty="0">
                <a:latin typeface="Calibri" pitchFamily="34" charset="0"/>
              </a:rPr>
              <a:t/>
            </a:r>
            <a:br>
              <a:rPr lang="nl-NL" sz="2400" b="1" dirty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Benoem </a:t>
            </a:r>
            <a:r>
              <a:rPr lang="nl-NL" sz="2400" dirty="0">
                <a:latin typeface="Calibri" pitchFamily="34" charset="0"/>
              </a:rPr>
              <a:t>eens de zinsdelen in de volgende zin:</a:t>
            </a:r>
            <a:r>
              <a:rPr lang="nl-NL" sz="1400" dirty="0">
                <a:latin typeface="Calibri" pitchFamily="34" charset="0"/>
              </a:rPr>
              <a:t/>
            </a:r>
            <a:br>
              <a:rPr lang="nl-NL" sz="1400" dirty="0">
                <a:latin typeface="Calibri" pitchFamily="34" charset="0"/>
              </a:rPr>
            </a:br>
            <a:endParaRPr lang="nl-NL" sz="1400" dirty="0">
              <a:latin typeface="Calibri" pitchFamily="34" charset="0"/>
            </a:endParaRPr>
          </a:p>
          <a:p>
            <a:pPr marL="0" indent="0">
              <a:buSzPct val="45000"/>
              <a:buFont typeface="StarSymbol" charset="0"/>
              <a:buChar char="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 Volgende week geef ik het cadeau aan mijn tante.</a:t>
            </a:r>
            <a:r>
              <a:rPr lang="nl-NL" sz="1400" i="1" dirty="0">
                <a:latin typeface="Calibri" pitchFamily="34" charset="0"/>
              </a:rPr>
              <a:t/>
            </a:r>
            <a:br>
              <a:rPr lang="nl-NL" sz="1400" i="1" dirty="0">
                <a:latin typeface="Calibri" pitchFamily="34" charset="0"/>
              </a:rPr>
            </a:br>
            <a:endParaRPr lang="nl-NL" sz="1400" i="1" dirty="0">
              <a:latin typeface="Calibri" pitchFamily="34" charset="0"/>
            </a:endParaRPr>
          </a:p>
          <a:p>
            <a:pPr marL="0" indent="0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b="1" i="1" dirty="0">
                <a:latin typeface="Calibri" pitchFamily="34" charset="0"/>
              </a:rPr>
              <a:t> </a:t>
            </a:r>
            <a:r>
              <a:rPr lang="nl-NL" sz="2400" b="1" dirty="0">
                <a:latin typeface="Calibri" pitchFamily="34" charset="0"/>
              </a:rPr>
              <a:t>p</a:t>
            </a:r>
            <a:r>
              <a:rPr lang="nl-NL" sz="2400" b="1" dirty="0" smtClean="0">
                <a:latin typeface="Calibri" pitchFamily="34" charset="0"/>
              </a:rPr>
              <a:t>v</a:t>
            </a:r>
            <a:r>
              <a:rPr lang="nl-NL" sz="2400" b="1" i="1" dirty="0">
                <a:latin typeface="Calibri" pitchFamily="34" charset="0"/>
              </a:rPr>
              <a:t>: </a:t>
            </a:r>
            <a:r>
              <a:rPr lang="nl-NL" sz="2400" i="1" dirty="0">
                <a:latin typeface="Calibri" pitchFamily="34" charset="0"/>
              </a:rPr>
              <a:t>geef</a:t>
            </a:r>
          </a:p>
          <a:p>
            <a:pPr marL="0" indent="0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b="1" i="1" dirty="0">
                <a:latin typeface="Calibri" pitchFamily="34" charset="0"/>
              </a:rPr>
              <a:t> </a:t>
            </a:r>
            <a:r>
              <a:rPr lang="nl-NL" sz="2400" b="1" dirty="0">
                <a:latin typeface="Calibri" pitchFamily="34" charset="0"/>
              </a:rPr>
              <a:t>o</a:t>
            </a:r>
            <a:r>
              <a:rPr lang="nl-NL" sz="2400" b="1" dirty="0" smtClean="0">
                <a:latin typeface="Calibri" pitchFamily="34" charset="0"/>
              </a:rPr>
              <a:t>w</a:t>
            </a:r>
            <a:r>
              <a:rPr lang="nl-NL" sz="2400" i="1" dirty="0">
                <a:latin typeface="Calibri" pitchFamily="34" charset="0"/>
              </a:rPr>
              <a:t>: ik</a:t>
            </a:r>
          </a:p>
          <a:p>
            <a:pPr marL="0" indent="0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b="1" i="1" dirty="0">
                <a:latin typeface="Calibri" pitchFamily="34" charset="0"/>
              </a:rPr>
              <a:t> </a:t>
            </a:r>
            <a:r>
              <a:rPr lang="nl-NL" sz="2400" b="1" dirty="0" err="1">
                <a:latin typeface="Calibri" pitchFamily="34" charset="0"/>
              </a:rPr>
              <a:t>g</a:t>
            </a:r>
            <a:r>
              <a:rPr lang="nl-NL" sz="2400" b="1" dirty="0" err="1" smtClean="0">
                <a:latin typeface="Calibri" pitchFamily="34" charset="0"/>
              </a:rPr>
              <a:t>ez</a:t>
            </a:r>
            <a:r>
              <a:rPr lang="nl-NL" sz="2400" b="1" i="1" dirty="0">
                <a:latin typeface="Calibri" pitchFamily="34" charset="0"/>
              </a:rPr>
              <a:t>: </a:t>
            </a:r>
            <a:r>
              <a:rPr lang="nl-NL" sz="2400" i="1" dirty="0">
                <a:latin typeface="Calibri" pitchFamily="34" charset="0"/>
              </a:rPr>
              <a:t>geef</a:t>
            </a:r>
          </a:p>
          <a:p>
            <a:pPr marL="0" indent="0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b="1" i="1" dirty="0">
                <a:latin typeface="Calibri" pitchFamily="34" charset="0"/>
              </a:rPr>
              <a:t> </a:t>
            </a:r>
            <a:r>
              <a:rPr lang="nl-NL" sz="2400" b="1" dirty="0">
                <a:latin typeface="Calibri" pitchFamily="34" charset="0"/>
              </a:rPr>
              <a:t>l</a:t>
            </a:r>
            <a:r>
              <a:rPr lang="nl-NL" sz="2400" b="1" dirty="0" smtClean="0">
                <a:latin typeface="Calibri" pitchFamily="34" charset="0"/>
              </a:rPr>
              <a:t>v</a:t>
            </a:r>
            <a:r>
              <a:rPr lang="nl-NL" sz="2400" b="1" i="1" dirty="0">
                <a:latin typeface="Calibri" pitchFamily="34" charset="0"/>
              </a:rPr>
              <a:t>: </a:t>
            </a:r>
            <a:r>
              <a:rPr lang="nl-NL" sz="2400" i="1" dirty="0">
                <a:latin typeface="Calibri" pitchFamily="34" charset="0"/>
              </a:rPr>
              <a:t>het cadeau</a:t>
            </a:r>
          </a:p>
          <a:p>
            <a:pPr marL="0" indent="0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b="1" i="1" dirty="0">
                <a:latin typeface="Calibri" pitchFamily="34" charset="0"/>
              </a:rPr>
              <a:t> </a:t>
            </a:r>
            <a:r>
              <a:rPr lang="nl-NL" sz="2400" b="1" dirty="0">
                <a:latin typeface="Calibri" pitchFamily="34" charset="0"/>
              </a:rPr>
              <a:t>m</a:t>
            </a:r>
            <a:r>
              <a:rPr lang="nl-NL" sz="2400" b="1" dirty="0" smtClean="0">
                <a:latin typeface="Calibri" pitchFamily="34" charset="0"/>
              </a:rPr>
              <a:t>v</a:t>
            </a:r>
            <a:r>
              <a:rPr lang="nl-NL" sz="2400" b="1" i="1" dirty="0">
                <a:latin typeface="Calibri" pitchFamily="34" charset="0"/>
              </a:rPr>
              <a:t>: </a:t>
            </a:r>
            <a:r>
              <a:rPr lang="nl-NL" sz="2400" i="1" dirty="0">
                <a:latin typeface="Calibri" pitchFamily="34" charset="0"/>
              </a:rPr>
              <a:t>aan mijn tante</a:t>
            </a:r>
            <a:br>
              <a:rPr lang="nl-NL" sz="2400" i="1" dirty="0">
                <a:latin typeface="Calibri" pitchFamily="34" charset="0"/>
              </a:rPr>
            </a:br>
            <a:endParaRPr lang="nl-NL" sz="1400" i="1" dirty="0">
              <a:latin typeface="Calibri" pitchFamily="34" charset="0"/>
            </a:endParaRPr>
          </a:p>
          <a:p>
            <a:pPr marL="0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Wat valt je nu op?</a:t>
            </a:r>
          </a:p>
        </p:txBody>
      </p:sp>
    </p:spTree>
    <p:extLst>
      <p:ext uri="{BB962C8B-B14F-4D97-AF65-F5344CB8AC3E}">
        <p14:creationId xmlns:p14="http://schemas.microsoft.com/office/powerpoint/2010/main" val="24432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781619"/>
            <a:ext cx="8228160" cy="1144921"/>
          </a:xfrm>
          <a:ln/>
        </p:spPr>
        <p:txBody>
          <a:bodyPr tIns="35203"/>
          <a:lstStyle/>
          <a:p>
            <a:r>
              <a:rPr lang="nl-NL" sz="2700" b="1" dirty="0">
                <a:latin typeface="Calibri" pitchFamily="34" charset="0"/>
              </a:rPr>
              <a:t>Wat heb je over?</a:t>
            </a:r>
            <a:endParaRPr lang="nl-NL" sz="2700" dirty="0">
              <a:latin typeface="Calibri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556792"/>
            <a:ext cx="8045280" cy="3977698"/>
          </a:xfrm>
          <a:ln/>
        </p:spPr>
        <p:txBody>
          <a:bodyPr>
            <a:noAutofit/>
          </a:bodyPr>
          <a:lstStyle/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endParaRPr lang="nl-NL" sz="2400" dirty="0">
              <a:latin typeface="Calibri" pitchFamily="34" charset="0"/>
            </a:endParaRPr>
          </a:p>
          <a:p>
            <a:pPr marL="391686" indent="-293764">
              <a:buSzPct val="45000"/>
              <a:buFont typeface="StarSymbol" charset="0"/>
              <a:buChar char="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Volgende week geef ik het cadeau aan mijn tante.</a:t>
            </a:r>
            <a:br>
              <a:rPr lang="nl-NL" sz="2400" i="1" dirty="0">
                <a:latin typeface="Calibri" pitchFamily="34" charset="0"/>
              </a:rPr>
            </a:br>
            <a:endParaRPr lang="nl-NL" sz="2400" i="1" dirty="0">
              <a:latin typeface="Calibri" pitchFamily="34" charset="0"/>
            </a:endParaRPr>
          </a:p>
          <a:p>
            <a:pPr marL="391686" indent="-293764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Je hebt in deze zin alle zinsdelen benoemd. Maar wat is </a:t>
            </a:r>
            <a:r>
              <a:rPr lang="nl-NL" sz="2400" dirty="0" smtClean="0">
                <a:latin typeface="Calibri" pitchFamily="34" charset="0"/>
              </a:rPr>
              <a:t>je </a:t>
            </a:r>
            <a:r>
              <a:rPr lang="nl-NL" sz="2400" dirty="0">
                <a:latin typeface="Calibri" pitchFamily="34" charset="0"/>
              </a:rPr>
              <a:t>opgevallen?</a:t>
            </a:r>
          </a:p>
          <a:p>
            <a:pPr marL="391686" indent="-293764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Er blijft een deel over. Dit deel heb je niet benoemd. </a:t>
            </a:r>
          </a:p>
          <a:p>
            <a:pPr marL="391686" indent="-293764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Een zinsdeel dat overblijft als je het 'stappenplan zinsdelen benoemen' hebt gebruikt, noem je de </a:t>
            </a:r>
            <a:r>
              <a:rPr lang="nl-NL" sz="2400" b="1" dirty="0">
                <a:latin typeface="Calibri" pitchFamily="34" charset="0"/>
              </a:rPr>
              <a:t>bijwoordelijke bepaling</a:t>
            </a:r>
            <a:r>
              <a:rPr lang="nl-NL" sz="2400" dirty="0">
                <a:latin typeface="Calibri" pitchFamily="34" charset="0"/>
              </a:rPr>
              <a:t>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546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781619"/>
            <a:ext cx="8228160" cy="1144921"/>
          </a:xfrm>
          <a:ln/>
        </p:spPr>
        <p:txBody>
          <a:bodyPr tIns="35203"/>
          <a:lstStyle/>
          <a:p>
            <a:r>
              <a:rPr lang="nl-NL" sz="2700" b="1" dirty="0">
                <a:latin typeface="Calibri" pitchFamily="34" charset="0"/>
              </a:rPr>
              <a:t>Bijwoordelijke bepaling</a:t>
            </a:r>
            <a:endParaRPr lang="nl-NL" sz="2700" dirty="0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556792"/>
            <a:ext cx="8045280" cy="3977698"/>
          </a:xfrm>
          <a:ln/>
        </p:spPr>
        <p:txBody>
          <a:bodyPr>
            <a:noAutofit/>
          </a:bodyPr>
          <a:lstStyle/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b="1" dirty="0">
                <a:latin typeface="Calibri" pitchFamily="34" charset="0"/>
              </a:rPr>
              <a:t/>
            </a:r>
            <a:br>
              <a:rPr lang="nl-NL" sz="2400" b="1" dirty="0">
                <a:latin typeface="Calibri" pitchFamily="34" charset="0"/>
              </a:rPr>
            </a:br>
            <a:endParaRPr lang="nl-NL" sz="2400" b="1" dirty="0">
              <a:latin typeface="Calibri" pitchFamily="34" charset="0"/>
            </a:endParaRPr>
          </a:p>
          <a:p>
            <a:pPr marL="391686" indent="-293764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Een zinsdeel dat overblijft als je alles hebt benoemd, noem je de </a:t>
            </a:r>
            <a:r>
              <a:rPr lang="nl-NL" sz="2400" b="1" dirty="0">
                <a:latin typeface="Calibri" pitchFamily="34" charset="0"/>
              </a:rPr>
              <a:t>bijwoordelijke bepaling</a:t>
            </a:r>
            <a:r>
              <a:rPr lang="nl-NL" sz="2400" i="1" dirty="0">
                <a:latin typeface="Calibri" pitchFamily="34" charset="0"/>
              </a:rPr>
              <a:t>.</a:t>
            </a:r>
            <a:r>
              <a:rPr lang="nl-NL" sz="2400" dirty="0">
                <a:latin typeface="Calibri" pitchFamily="34" charset="0"/>
              </a:rPr>
              <a:t> </a:t>
            </a:r>
          </a:p>
          <a:p>
            <a:pPr marL="391686" indent="-293764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Een </a:t>
            </a:r>
            <a:r>
              <a:rPr lang="nl-NL" sz="2400" b="1" dirty="0">
                <a:latin typeface="Calibri" pitchFamily="34" charset="0"/>
              </a:rPr>
              <a:t>bijwoordelijke </a:t>
            </a:r>
            <a:r>
              <a:rPr lang="nl-NL" sz="2400" b="1" dirty="0" smtClean="0">
                <a:latin typeface="Calibri" pitchFamily="34" charset="0"/>
              </a:rPr>
              <a:t>bepaling </a:t>
            </a:r>
            <a:r>
              <a:rPr lang="nl-NL" sz="2400" dirty="0" smtClean="0">
                <a:latin typeface="Calibri" pitchFamily="34" charset="0"/>
              </a:rPr>
              <a:t>(</a:t>
            </a:r>
            <a:r>
              <a:rPr lang="nl-NL" sz="2400" dirty="0" err="1" smtClean="0">
                <a:latin typeface="Calibri" pitchFamily="34" charset="0"/>
              </a:rPr>
              <a:t>bwb</a:t>
            </a:r>
            <a:r>
              <a:rPr lang="nl-NL" sz="2400" dirty="0" smtClean="0">
                <a:latin typeface="Calibri" pitchFamily="34" charset="0"/>
              </a:rPr>
              <a:t>)</a:t>
            </a:r>
            <a:r>
              <a:rPr lang="nl-NL" sz="2400" b="1" dirty="0" smtClean="0">
                <a:latin typeface="Calibri" pitchFamily="34" charset="0"/>
              </a:rPr>
              <a:t> </a:t>
            </a:r>
            <a:r>
              <a:rPr lang="nl-NL" sz="2400" dirty="0">
                <a:latin typeface="Calibri" pitchFamily="34" charset="0"/>
              </a:rPr>
              <a:t>geeft ook antwoord op vragen als:</a:t>
            </a:r>
          </a:p>
          <a:p>
            <a:pPr marL="391686" indent="-293764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Waar</a:t>
            </a:r>
            <a:r>
              <a:rPr lang="nl-NL" sz="2400" i="1" dirty="0" smtClean="0">
                <a:latin typeface="Calibri" pitchFamily="34" charset="0"/>
              </a:rPr>
              <a:t>?</a:t>
            </a:r>
          </a:p>
          <a:p>
            <a:pPr marL="391686" indent="-293764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 smtClean="0">
                <a:latin typeface="Calibri" pitchFamily="34" charset="0"/>
              </a:rPr>
              <a:t>Waarheen?</a:t>
            </a:r>
          </a:p>
          <a:p>
            <a:pPr marL="391686" indent="-293764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 smtClean="0">
                <a:latin typeface="Calibri" pitchFamily="34" charset="0"/>
              </a:rPr>
              <a:t>Waarover?</a:t>
            </a:r>
            <a:endParaRPr lang="nl-NL" sz="2400" i="1" dirty="0">
              <a:latin typeface="Calibri" pitchFamily="34" charset="0"/>
            </a:endParaRPr>
          </a:p>
          <a:p>
            <a:pPr marL="391686" indent="-293764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Wanneer?</a:t>
            </a:r>
          </a:p>
          <a:p>
            <a:pPr marL="391686" indent="-293764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Waarom?</a:t>
            </a:r>
          </a:p>
          <a:p>
            <a:pPr marL="391686" indent="-293764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Hoe?</a:t>
            </a:r>
          </a:p>
        </p:txBody>
      </p:sp>
    </p:spTree>
    <p:extLst>
      <p:ext uri="{BB962C8B-B14F-4D97-AF65-F5344CB8AC3E}">
        <p14:creationId xmlns:p14="http://schemas.microsoft.com/office/powerpoint/2010/main" val="3429338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977592"/>
            <a:ext cx="8228160" cy="1144921"/>
          </a:xfrm>
          <a:ln/>
        </p:spPr>
        <p:txBody>
          <a:bodyPr tIns="35203"/>
          <a:lstStyle/>
          <a:p>
            <a:r>
              <a:rPr lang="nl-NL" sz="2700" b="1" dirty="0">
                <a:latin typeface="Calibri" pitchFamily="34" charset="0"/>
              </a:rPr>
              <a:t>Bijwoordelijke bepaling</a:t>
            </a:r>
            <a:br>
              <a:rPr lang="nl-NL" sz="2700" b="1" dirty="0">
                <a:latin typeface="Calibri" pitchFamily="34" charset="0"/>
              </a:rPr>
            </a:br>
            <a:endParaRPr lang="nl-NL" sz="2700" dirty="0"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9761" y="1971582"/>
            <a:ext cx="8045280" cy="3977698"/>
          </a:xfrm>
          <a:ln/>
        </p:spPr>
        <p:txBody>
          <a:bodyPr>
            <a:noAutofit/>
          </a:bodyPr>
          <a:lstStyle/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nl-NL" sz="2400" b="1" dirty="0">
              <a:latin typeface="Calibri" pitchFamily="34" charset="0"/>
            </a:endParaRPr>
          </a:p>
          <a:p>
            <a:pPr marL="391686" indent="-293764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Zie je de bijwoordelijke bepalingen?</a:t>
            </a:r>
            <a:br>
              <a:rPr lang="nl-NL" sz="2400" dirty="0">
                <a:latin typeface="Calibri" pitchFamily="34" charset="0"/>
              </a:rPr>
            </a:br>
            <a:endParaRPr lang="nl-NL" sz="2400" dirty="0">
              <a:latin typeface="Calibri" pitchFamily="34" charset="0"/>
            </a:endParaRPr>
          </a:p>
          <a:p>
            <a:pPr marL="391686" indent="-293764">
              <a:buSzPct val="45000"/>
              <a:buFont typeface="StarSymbol" charset="0"/>
              <a:buChar char="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Dat horloge heb ik gekocht in een warenhuis.</a:t>
            </a:r>
          </a:p>
          <a:p>
            <a:pPr marL="391686" indent="-293764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In een warenhuis (waar?)</a:t>
            </a: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endParaRPr lang="nl-NL" sz="2400" dirty="0">
              <a:latin typeface="Calibri" pitchFamily="34" charset="0"/>
            </a:endParaRPr>
          </a:p>
          <a:p>
            <a:pPr marL="391686" indent="-293764">
              <a:buSzPct val="45000"/>
              <a:buFont typeface="StarSymbol" charset="0"/>
              <a:buChar char="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Met pijn in mijn hoofd maak ik de toets.</a:t>
            </a:r>
          </a:p>
          <a:p>
            <a:pPr marL="391686" indent="-293764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Met pijn in mijn hoofd (hoe?)</a:t>
            </a:r>
            <a:br>
              <a:rPr lang="nl-NL" sz="2400" i="1" dirty="0">
                <a:latin typeface="Calibri" pitchFamily="34" charset="0"/>
              </a:rPr>
            </a:br>
            <a:endParaRPr lang="nl-NL" sz="2400" i="1" dirty="0">
              <a:latin typeface="Calibri" pitchFamily="34" charset="0"/>
            </a:endParaRPr>
          </a:p>
          <a:p>
            <a:pPr marL="391686" indent="-293764">
              <a:buSzPct val="45000"/>
              <a:buFont typeface="StarSymbol" charset="0"/>
              <a:buChar char="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Vorige week was ik jarig.</a:t>
            </a:r>
          </a:p>
          <a:p>
            <a:pPr marL="391686" indent="-293764">
              <a:buSzPct val="45000"/>
              <a:buFont typeface="StarSymbol" charset="0"/>
              <a:buChar char="✔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Vorige week (wanneer?)</a:t>
            </a:r>
          </a:p>
        </p:txBody>
      </p:sp>
    </p:spTree>
    <p:extLst>
      <p:ext uri="{BB962C8B-B14F-4D97-AF65-F5344CB8AC3E}">
        <p14:creationId xmlns:p14="http://schemas.microsoft.com/office/powerpoint/2010/main" val="175385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61045" y="781619"/>
            <a:ext cx="8228160" cy="1144921"/>
          </a:xfrm>
          <a:ln/>
        </p:spPr>
        <p:txBody>
          <a:bodyPr tIns="35203"/>
          <a:lstStyle/>
          <a:p>
            <a:r>
              <a:rPr lang="nl-NL" sz="2700" b="1" dirty="0">
                <a:latin typeface="Calibri" pitchFamily="34" charset="0"/>
              </a:rPr>
              <a:t>Oefenen!</a:t>
            </a:r>
            <a:endParaRPr lang="nl-NL" sz="2700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556792"/>
            <a:ext cx="8045280" cy="3977698"/>
          </a:xfrm>
          <a:ln/>
        </p:spPr>
        <p:txBody>
          <a:bodyPr>
            <a:noAutofit/>
          </a:bodyPr>
          <a:lstStyle/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b="1" dirty="0">
                <a:latin typeface="Calibri" pitchFamily="34" charset="0"/>
              </a:rPr>
              <a:t/>
            </a:r>
            <a:br>
              <a:rPr lang="nl-NL" sz="2400" b="1" dirty="0">
                <a:latin typeface="Calibri" pitchFamily="34" charset="0"/>
              </a:rPr>
            </a:br>
            <a:endParaRPr lang="nl-NL" sz="2400" b="1" dirty="0">
              <a:latin typeface="Calibri" pitchFamily="34" charset="0"/>
            </a:endParaRPr>
          </a:p>
          <a:p>
            <a:pPr marL="391686" indent="-293764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Lees de onderstaande zinnen. Hierin zitten </a:t>
            </a:r>
            <a:r>
              <a:rPr lang="nl-NL" sz="2400" dirty="0" smtClean="0">
                <a:latin typeface="Calibri" pitchFamily="34" charset="0"/>
              </a:rPr>
              <a:t>géén </a:t>
            </a:r>
            <a:r>
              <a:rPr lang="nl-NL" sz="2400" dirty="0">
                <a:latin typeface="Calibri" pitchFamily="34" charset="0"/>
              </a:rPr>
              <a:t>bijwoordelijke bepalingen.</a:t>
            </a:r>
          </a:p>
          <a:p>
            <a:pPr marL="391686" indent="-293764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dirty="0">
                <a:latin typeface="Calibri" pitchFamily="34" charset="0"/>
              </a:rPr>
              <a:t>Bedenk zelf bij elke zin een bijwoordelijke bepaling. </a:t>
            </a:r>
            <a:br>
              <a:rPr lang="nl-NL" sz="2400" dirty="0">
                <a:latin typeface="Calibri" pitchFamily="34" charset="0"/>
              </a:rPr>
            </a:br>
            <a:endParaRPr lang="nl-NL" sz="2400" dirty="0">
              <a:latin typeface="Calibri" pitchFamily="34" charset="0"/>
            </a:endParaRP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Ik ga wandelen met de hond.</a:t>
            </a: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 err="1">
                <a:latin typeface="Calibri" pitchFamily="34" charset="0"/>
              </a:rPr>
              <a:t>Alex</a:t>
            </a:r>
            <a:r>
              <a:rPr lang="nl-NL" sz="2400" i="1" dirty="0">
                <a:latin typeface="Calibri" pitchFamily="34" charset="0"/>
              </a:rPr>
              <a:t> gaat naar het schoolfeest.</a:t>
            </a: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Anna vertelt een mop aan de leraar.</a:t>
            </a:r>
          </a:p>
          <a:p>
            <a:pPr marL="391686" indent="-29376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nl-NL" sz="2400" i="1" dirty="0">
                <a:latin typeface="Calibri" pitchFamily="34" charset="0"/>
              </a:rPr>
              <a:t>Mijn oma leest boeken. </a:t>
            </a:r>
          </a:p>
        </p:txBody>
      </p:sp>
    </p:spTree>
    <p:extLst>
      <p:ext uri="{BB962C8B-B14F-4D97-AF65-F5344CB8AC3E}">
        <p14:creationId xmlns:p14="http://schemas.microsoft.com/office/powerpoint/2010/main" val="2133611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Diavoorstelling (4:3)</PresentationFormat>
  <Paragraphs>60</Paragraphs>
  <Slides>7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StarSymbol</vt:lpstr>
      <vt:lpstr>Times New Roman</vt:lpstr>
      <vt:lpstr>Kantoorthema</vt:lpstr>
      <vt:lpstr>PowerPoint-presentatie</vt:lpstr>
      <vt:lpstr>Stappenplan zinsdelen benoemen</vt:lpstr>
      <vt:lpstr>Zinsdelen benoemen</vt:lpstr>
      <vt:lpstr>Wat heb je over?</vt:lpstr>
      <vt:lpstr>Bijwoordelijke bepaling</vt:lpstr>
      <vt:lpstr>Bijwoordelijke bepaling </vt:lpstr>
      <vt:lpstr>Oefenen!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Leeuwerik, Sigrid</dc:creator>
  <cp:lastModifiedBy>Mariëlle Strik (stk)</cp:lastModifiedBy>
  <cp:revision>6</cp:revision>
  <dcterms:created xsi:type="dcterms:W3CDTF">2013-03-18T09:09:37Z</dcterms:created>
  <dcterms:modified xsi:type="dcterms:W3CDTF">2016-07-13T11:28:35Z</dcterms:modified>
</cp:coreProperties>
</file>